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79" r:id="rId3"/>
    <p:sldId id="289" r:id="rId4"/>
    <p:sldId id="291" r:id="rId5"/>
    <p:sldId id="290" r:id="rId6"/>
    <p:sldId id="292" r:id="rId7"/>
    <p:sldId id="293" r:id="rId8"/>
    <p:sldId id="288" r:id="rId9"/>
  </p:sldIdLst>
  <p:sldSz cx="12192000" cy="6858000"/>
  <p:notesSz cx="6858000" cy="9144000"/>
  <p:defaultTextStyle>
    <a:defPPr>
      <a:defRPr lang="en-P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2092C"/>
    <a:srgbClr val="82000F"/>
    <a:srgbClr val="509E80"/>
    <a:srgbClr val="78BAA1"/>
    <a:srgbClr val="872341"/>
    <a:srgbClr val="363062"/>
    <a:srgbClr val="BC2247"/>
    <a:srgbClr val="BE3144"/>
    <a:srgbClr val="F05941"/>
    <a:srgbClr val="818F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815" autoAdjust="0"/>
    <p:restoredTop sz="94660"/>
  </p:normalViewPr>
  <p:slideViewPr>
    <p:cSldViewPr snapToGrid="0">
      <p:cViewPr varScale="1">
        <p:scale>
          <a:sx n="73" d="100"/>
          <a:sy n="73" d="100"/>
        </p:scale>
        <p:origin x="56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K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090D3B-0790-4BD9-ADF4-CB7B099C93B4}" type="datetimeFigureOut">
              <a:rPr lang="en-PK" smtClean="0"/>
              <a:t>01/04/2024</a:t>
            </a:fld>
            <a:endParaRPr lang="en-PK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K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EE30B8-8889-45F7-B08A-D424448CA18A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12451874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42"/>
          <p:cNvSpPr txBox="1">
            <a:spLocks noGrp="1"/>
          </p:cNvSpPr>
          <p:nvPr>
            <p:ph type="ctrTitle"/>
          </p:nvPr>
        </p:nvSpPr>
        <p:spPr>
          <a:xfrm>
            <a:off x="2024786" y="1671779"/>
            <a:ext cx="8142429" cy="26433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500"/>
              <a:buFont typeface="DM Serif Display"/>
              <a:buNone/>
              <a:defRPr sz="7733" b="0">
                <a:latin typeface="Bebas Neue"/>
                <a:ea typeface="Bebas Neue"/>
                <a:cs typeface="Bebas Neue"/>
                <a:sym typeface="Bebas Neue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42"/>
          <p:cNvSpPr txBox="1">
            <a:spLocks noGrp="1"/>
          </p:cNvSpPr>
          <p:nvPr>
            <p:ph type="subTitle" idx="1"/>
          </p:nvPr>
        </p:nvSpPr>
        <p:spPr>
          <a:xfrm>
            <a:off x="2024786" y="4227421"/>
            <a:ext cx="8142429" cy="5791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2400">
                <a:solidFill>
                  <a:srgbClr val="000000"/>
                </a:solidFill>
                <a:latin typeface="Chivo"/>
                <a:ea typeface="Chivo"/>
                <a:cs typeface="Chivo"/>
                <a:sym typeface="Chivo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6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19293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59"/>
          <p:cNvSpPr txBox="1">
            <a:spLocks noGrp="1"/>
          </p:cNvSpPr>
          <p:nvPr>
            <p:ph type="title"/>
          </p:nvPr>
        </p:nvSpPr>
        <p:spPr>
          <a:xfrm>
            <a:off x="838200" y="1657681"/>
            <a:ext cx="10515600" cy="35426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73246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60"/>
          <p:cNvSpPr txBox="1">
            <a:spLocks noGrp="1"/>
          </p:cNvSpPr>
          <p:nvPr>
            <p:ph type="title"/>
          </p:nvPr>
        </p:nvSpPr>
        <p:spPr>
          <a:xfrm>
            <a:off x="965200" y="7366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DM Serif Display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60"/>
          <p:cNvSpPr txBox="1">
            <a:spLocks noGrp="1"/>
          </p:cNvSpPr>
          <p:nvPr>
            <p:ph type="body" idx="1"/>
          </p:nvPr>
        </p:nvSpPr>
        <p:spPr>
          <a:xfrm>
            <a:off x="965200" y="2336801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609585" lvl="0" indent="-304792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>
                <a:latin typeface="Chivo"/>
                <a:ea typeface="Chivo"/>
                <a:cs typeface="Chivo"/>
                <a:sym typeface="Chivo"/>
              </a:defRPr>
            </a:lvl1pPr>
            <a:lvl2pPr marL="1219170" lvl="1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400"/>
            </a:lvl2pPr>
            <a:lvl3pPr marL="1828754" lvl="2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1200"/>
            </a:lvl3pPr>
            <a:lvl4pPr marL="2438339" lvl="3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1000"/>
            </a:lvl4pPr>
            <a:lvl5pPr marL="3047924" lvl="4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1000"/>
            </a:lvl5pPr>
            <a:lvl6pPr marL="3657509" lvl="5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750"/>
              <a:buNone/>
              <a:defRPr sz="1000"/>
            </a:lvl6pPr>
            <a:lvl7pPr marL="4267093" lvl="6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750"/>
              <a:buNone/>
              <a:defRPr sz="1000"/>
            </a:lvl7pPr>
            <a:lvl8pPr marL="4876678" lvl="7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750"/>
              <a:buNone/>
              <a:defRPr sz="1000"/>
            </a:lvl8pPr>
            <a:lvl9pPr marL="5486263" lvl="8" indent="-30479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750"/>
              <a:buNone/>
              <a:defRPr sz="10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827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61"/>
          <p:cNvSpPr txBox="1">
            <a:spLocks noGrp="1"/>
          </p:cNvSpPr>
          <p:nvPr>
            <p:ph type="title"/>
          </p:nvPr>
        </p:nvSpPr>
        <p:spPr>
          <a:xfrm>
            <a:off x="965200" y="1657681"/>
            <a:ext cx="10261600" cy="35426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51710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>
            <a:alpha val="0"/>
          </a:srgbClr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7089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Title only 2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52"/>
          <p:cNvSpPr txBox="1">
            <a:spLocks noGrp="1"/>
          </p:cNvSpPr>
          <p:nvPr>
            <p:ph type="title"/>
          </p:nvPr>
        </p:nvSpPr>
        <p:spPr>
          <a:xfrm>
            <a:off x="965200" y="783767"/>
            <a:ext cx="10261600" cy="14255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DM Serif Display"/>
              <a:buNone/>
              <a:defRPr sz="5067" b="0">
                <a:latin typeface="Bebas Neue"/>
                <a:ea typeface="Bebas Neue"/>
                <a:cs typeface="Bebas Neue"/>
                <a:sym typeface="Bebas Neue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600517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1"/>
          <p:cNvSpPr txBox="1">
            <a:spLocks noGrp="1"/>
          </p:cNvSpPr>
          <p:nvPr>
            <p:ph type="title"/>
          </p:nvPr>
        </p:nvSpPr>
        <p:spPr>
          <a:xfrm>
            <a:off x="965200" y="736600"/>
            <a:ext cx="10261600" cy="9540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DM Serif Display"/>
              <a:buNone/>
              <a:defRPr sz="3500" b="0" i="0" u="none" strike="noStrike" cap="none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41"/>
          <p:cNvSpPr txBox="1">
            <a:spLocks noGrp="1"/>
          </p:cNvSpPr>
          <p:nvPr>
            <p:ph type="body" idx="1"/>
          </p:nvPr>
        </p:nvSpPr>
        <p:spPr>
          <a:xfrm>
            <a:off x="965200" y="1825626"/>
            <a:ext cx="10261600" cy="4295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175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hivo"/>
                <a:ea typeface="Chivo"/>
                <a:cs typeface="Chivo"/>
                <a:sym typeface="Chivo"/>
              </a:defRPr>
            </a:lvl1pPr>
            <a:lvl2pPr marL="914400" marR="0" lvl="1" indent="-3175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hivo"/>
                <a:ea typeface="Chivo"/>
                <a:cs typeface="Chivo"/>
                <a:sym typeface="Chivo"/>
              </a:defRPr>
            </a:lvl2pPr>
            <a:lvl3pPr marL="1371600" marR="0" lvl="2" indent="-3175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hivo"/>
                <a:ea typeface="Chivo"/>
                <a:cs typeface="Chivo"/>
                <a:sym typeface="Chivo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hivo"/>
                <a:ea typeface="Chivo"/>
                <a:cs typeface="Chivo"/>
                <a:sym typeface="Chivo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hivo"/>
                <a:ea typeface="Chivo"/>
                <a:cs typeface="Chivo"/>
                <a:sym typeface="Chivo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lt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lt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lt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lt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lt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lt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lt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lt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98997706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4" r:id="rId3"/>
    <p:sldLayoutId id="2147483665" r:id="rId4"/>
    <p:sldLayoutId id="2147483666" r:id="rId5"/>
    <p:sldLayoutId id="2147483667" r:id="rId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48">
          <p15:clr>
            <a:srgbClr val="F26B43"/>
          </p15:clr>
        </p15:guide>
        <p15:guide id="2" orient="horz" pos="2892">
          <p15:clr>
            <a:srgbClr val="F26B43"/>
          </p15:clr>
        </p15:guide>
        <p15:guide id="3" pos="317">
          <p15:clr>
            <a:srgbClr val="F26B43"/>
          </p15:clr>
        </p15:guide>
        <p15:guide id="4" pos="5304">
          <p15:clr>
            <a:srgbClr val="F26B43"/>
          </p15:clr>
        </p15:guide>
        <p15:guide id="5" pos="2880">
          <p15:clr>
            <a:srgbClr val="F26B43"/>
          </p15:clr>
        </p15:guide>
        <p15:guide id="6" orient="horz" pos="162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4445183-2A67-F941-D055-847AD0B1505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4946" y="749214"/>
            <a:ext cx="2019027" cy="2019027"/>
          </a:xfrm>
          <a:prstGeom prst="rect">
            <a:avLst/>
          </a:prstGeom>
        </p:spPr>
      </p:pic>
      <p:sp>
        <p:nvSpPr>
          <p:cNvPr id="87" name="Google Shape;87;p1"/>
          <p:cNvSpPr/>
          <p:nvPr/>
        </p:nvSpPr>
        <p:spPr>
          <a:xfrm>
            <a:off x="9955381" y="4315165"/>
            <a:ext cx="5130800" cy="5130800"/>
          </a:xfrm>
          <a:prstGeom prst="donut">
            <a:avLst>
              <a:gd name="adj" fmla="val 25000"/>
            </a:avLst>
          </a:prstGeom>
          <a:solidFill>
            <a:srgbClr val="C00000"/>
          </a:solidFill>
          <a:ln>
            <a:noFill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1867" kern="0">
              <a:solidFill>
                <a:srgbClr val="241B5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1"/>
          <p:cNvSpPr/>
          <p:nvPr/>
        </p:nvSpPr>
        <p:spPr>
          <a:xfrm>
            <a:off x="-1705802" y="1937058"/>
            <a:ext cx="2983881" cy="2983881"/>
          </a:xfrm>
          <a:prstGeom prst="flowChartDelay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1867" kern="0">
              <a:solidFill>
                <a:srgbClr val="FDFAE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"/>
          <p:cNvSpPr/>
          <p:nvPr/>
        </p:nvSpPr>
        <p:spPr>
          <a:xfrm>
            <a:off x="2072480" y="0"/>
            <a:ext cx="2682347" cy="598320"/>
          </a:xfrm>
          <a:prstGeom prst="flowChartProcess">
            <a:avLst/>
          </a:prstGeom>
          <a:solidFill>
            <a:schemeClr val="tx1">
              <a:lumMod val="75000"/>
            </a:schemeClr>
          </a:solidFill>
          <a:ln>
            <a:noFill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1867" kern="0">
              <a:solidFill>
                <a:srgbClr val="FDFAE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"/>
          <p:cNvSpPr/>
          <p:nvPr/>
        </p:nvSpPr>
        <p:spPr>
          <a:xfrm>
            <a:off x="4754827" y="0"/>
            <a:ext cx="2682347" cy="598320"/>
          </a:xfrm>
          <a:prstGeom prst="flowChartProcess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1867" kern="0">
              <a:solidFill>
                <a:srgbClr val="FDFAE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"/>
          <p:cNvSpPr/>
          <p:nvPr/>
        </p:nvSpPr>
        <p:spPr>
          <a:xfrm>
            <a:off x="7437173" y="0"/>
            <a:ext cx="2682347" cy="598320"/>
          </a:xfrm>
          <a:prstGeom prst="flowChartProcess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1867" kern="0">
              <a:solidFill>
                <a:srgbClr val="FDFAE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08354BAC-2D7B-4E35-AF06-676A7251390E}"/>
              </a:ext>
            </a:extLst>
          </p:cNvPr>
          <p:cNvSpPr txBox="1">
            <a:spLocks/>
          </p:cNvSpPr>
          <p:nvPr/>
        </p:nvSpPr>
        <p:spPr>
          <a:xfrm>
            <a:off x="2921754" y="2741290"/>
            <a:ext cx="6005409" cy="468517"/>
          </a:xfrm>
          <a:prstGeom prst="rect">
            <a:avLst/>
          </a:prstGeom>
        </p:spPr>
        <p:txBody>
          <a:bodyPr vert="horz" lIns="121920" tIns="60960" rIns="121920" bIns="6096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Lato" panose="020B0604020202020204" pitchFamily="34" charset="0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Lato" panose="020B0604020202020204" pitchFamily="34" charset="0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Lato" panose="020B0604020202020204" pitchFamily="34" charset="0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Lato" panose="020B0604020202020204" pitchFamily="34" charset="0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Lato" panose="020B0604020202020204" pitchFamily="34" charset="0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377">
              <a:spcBef>
                <a:spcPts val="1000"/>
              </a:spcBef>
              <a:buClr>
                <a:srgbClr val="000000"/>
              </a:buClr>
            </a:pPr>
            <a:r>
              <a:rPr lang="en-US" sz="2667" i="1" dirty="0">
                <a:solidFill>
                  <a:srgbClr val="241B5F">
                    <a:lumMod val="50000"/>
                  </a:srgbClr>
                </a:solidFill>
                <a:sym typeface="Arial"/>
              </a:rPr>
              <a:t>International Conference on</a:t>
            </a:r>
          </a:p>
        </p:txBody>
      </p:sp>
      <p:sp>
        <p:nvSpPr>
          <p:cNvPr id="23" name="Title 1">
            <a:extLst>
              <a:ext uri="{FF2B5EF4-FFF2-40B4-BE49-F238E27FC236}">
                <a16:creationId xmlns:a16="http://schemas.microsoft.com/office/drawing/2014/main" id="{FEDD8C0F-DC6E-4878-B8E7-E8702CFDCF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282631" y="3209807"/>
            <a:ext cx="12557760" cy="1575072"/>
          </a:xfrm>
        </p:spPr>
        <p:txBody>
          <a:bodyPr/>
          <a:lstStyle/>
          <a:p>
            <a:pPr algn="ctr"/>
            <a:r>
              <a:rPr lang="en-US" sz="5333" b="1" dirty="0">
                <a:latin typeface="Tw Cen MT" panose="020B0602020104020603" pitchFamily="34" charset="0"/>
                <a:cs typeface="Arial" panose="020B0604020202020204" pitchFamily="34" charset="0"/>
              </a:rPr>
              <a:t>BREAKING BARRIERS THROUGH </a:t>
            </a:r>
            <a:r>
              <a:rPr lang="en-US" sz="5333" b="1" dirty="0">
                <a:solidFill>
                  <a:srgbClr val="C00000"/>
                </a:solidFill>
                <a:latin typeface="Tw Cen MT" panose="020B0602020104020603" pitchFamily="34" charset="0"/>
                <a:cs typeface="Arial" panose="020B0604020202020204" pitchFamily="34" charset="0"/>
              </a:rPr>
              <a:t>DIVERSITY &amp; INCLUSIVITY</a:t>
            </a: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D07819D4-E88C-4C99-9AB0-A690F875FC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37807" y="5764229"/>
            <a:ext cx="5130799" cy="468517"/>
          </a:xfrm>
        </p:spPr>
        <p:txBody>
          <a:bodyPr>
            <a:noAutofit/>
          </a:bodyPr>
          <a:lstStyle/>
          <a:p>
            <a:r>
              <a:rPr lang="en-US" b="1" u="sng" dirty="0">
                <a:solidFill>
                  <a:srgbClr val="002060"/>
                </a:solidFill>
              </a:rPr>
              <a:t>February 26-29, 2024</a:t>
            </a:r>
            <a:endParaRPr lang="en-US" sz="2133" b="1" u="sng" dirty="0">
              <a:solidFill>
                <a:srgbClr val="002060"/>
              </a:solidFill>
            </a:endParaRPr>
          </a:p>
        </p:txBody>
      </p:sp>
      <p:sp>
        <p:nvSpPr>
          <p:cNvPr id="2" name="Subtitle 2">
            <a:extLst>
              <a:ext uri="{FF2B5EF4-FFF2-40B4-BE49-F238E27FC236}">
                <a16:creationId xmlns:a16="http://schemas.microsoft.com/office/drawing/2014/main" id="{E7B103AC-4EE4-E674-E532-43237D6D3DEE}"/>
              </a:ext>
            </a:extLst>
          </p:cNvPr>
          <p:cNvSpPr txBox="1">
            <a:spLocks/>
          </p:cNvSpPr>
          <p:nvPr/>
        </p:nvSpPr>
        <p:spPr>
          <a:xfrm>
            <a:off x="2921753" y="4864525"/>
            <a:ext cx="6005409" cy="468517"/>
          </a:xfrm>
          <a:prstGeom prst="rect">
            <a:avLst/>
          </a:prstGeom>
        </p:spPr>
        <p:txBody>
          <a:bodyPr vert="horz" lIns="121920" tIns="60960" rIns="121920" bIns="6096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Lato" panose="020B0604020202020204" pitchFamily="34" charset="0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Lato" panose="020B0604020202020204" pitchFamily="34" charset="0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Lato" panose="020B0604020202020204" pitchFamily="34" charset="0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Lato" panose="020B0604020202020204" pitchFamily="34" charset="0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Lato" panose="020B0604020202020204" pitchFamily="34" charset="0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377">
              <a:spcBef>
                <a:spcPts val="1000"/>
              </a:spcBef>
              <a:buClr>
                <a:srgbClr val="000000"/>
              </a:buClr>
            </a:pPr>
            <a:r>
              <a:rPr lang="en-US" sz="2667" i="1" dirty="0">
                <a:solidFill>
                  <a:srgbClr val="241B5F">
                    <a:lumMod val="50000"/>
                  </a:srgbClr>
                </a:solidFill>
                <a:sym typeface="Arial"/>
              </a:rPr>
              <a:t>Paper Pitching Presentation Template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build="p"/>
      <p:bldP spid="23" grpId="0"/>
      <p:bldP spid="24" grpId="0" build="p"/>
      <p:bldP spid="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8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2F613AE-4302-A549-36CE-9DBA5ED90440}"/>
              </a:ext>
            </a:extLst>
          </p:cNvPr>
          <p:cNvSpPr/>
          <p:nvPr/>
        </p:nvSpPr>
        <p:spPr>
          <a:xfrm>
            <a:off x="0" y="0"/>
            <a:ext cx="4552950" cy="6858000"/>
          </a:xfrm>
          <a:prstGeom prst="rect">
            <a:avLst/>
          </a:prstGeom>
          <a:solidFill>
            <a:schemeClr val="tx1">
              <a:lumMod val="50000"/>
            </a:schemeClr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anose="020B0602020104020603" pitchFamily="34" charset="0"/>
              </a:rPr>
              <a:t>Introductory</a:t>
            </a:r>
          </a:p>
          <a:p>
            <a:pPr algn="ctr"/>
            <a:r>
              <a:rPr lang="en-GB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anose="020B0602020104020603" pitchFamily="34" charset="0"/>
              </a:rPr>
              <a:t>slide</a:t>
            </a:r>
            <a:endParaRPr lang="en-PK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anose="020B0602020104020603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385E156-2634-5D35-A169-C6A7450F1F7B}"/>
              </a:ext>
            </a:extLst>
          </p:cNvPr>
          <p:cNvSpPr/>
          <p:nvPr/>
        </p:nvSpPr>
        <p:spPr>
          <a:xfrm>
            <a:off x="3737112" y="868381"/>
            <a:ext cx="8454887" cy="5452169"/>
          </a:xfrm>
          <a:prstGeom prst="rect">
            <a:avLst/>
          </a:prstGeom>
          <a:solidFill>
            <a:srgbClr val="82000F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K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53DB9C5-00E8-EB96-C05C-E41C966A4463}"/>
              </a:ext>
            </a:extLst>
          </p:cNvPr>
          <p:cNvSpPr txBox="1"/>
          <p:nvPr/>
        </p:nvSpPr>
        <p:spPr>
          <a:xfrm>
            <a:off x="3962400" y="1393864"/>
            <a:ext cx="779145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anose="020B0602020104020603" pitchFamily="34" charset="0"/>
              </a:rPr>
              <a:t>Conference Thematic Area:</a:t>
            </a:r>
          </a:p>
          <a:p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anose="020B0602020104020603" pitchFamily="34" charset="0"/>
              </a:rPr>
              <a:t>Paper Title:</a:t>
            </a:r>
          </a:p>
          <a:p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anose="020B0602020104020603" pitchFamily="34" charset="0"/>
              </a:rPr>
              <a:t>Author Names:</a:t>
            </a:r>
          </a:p>
          <a:p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anose="020B0602020104020603" pitchFamily="34" charset="0"/>
              </a:rPr>
              <a:t>University Name:</a:t>
            </a:r>
          </a:p>
          <a:p>
            <a:endParaRPr lang="en-US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7281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2F613AE-4302-A549-36CE-9DBA5ED90440}"/>
              </a:ext>
            </a:extLst>
          </p:cNvPr>
          <p:cNvSpPr/>
          <p:nvPr/>
        </p:nvSpPr>
        <p:spPr>
          <a:xfrm>
            <a:off x="0" y="0"/>
            <a:ext cx="4552950" cy="6858000"/>
          </a:xfrm>
          <a:prstGeom prst="rect">
            <a:avLst/>
          </a:prstGeom>
          <a:solidFill>
            <a:schemeClr val="tx1">
              <a:lumMod val="50000"/>
            </a:schemeClr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anose="020B0602020104020603" pitchFamily="34" charset="0"/>
              </a:rPr>
              <a:t>Problem </a:t>
            </a:r>
          </a:p>
          <a:p>
            <a:pPr algn="ctr"/>
            <a:r>
              <a:rPr lang="en-GB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anose="020B0602020104020603" pitchFamily="34" charset="0"/>
              </a:rPr>
              <a:t>Statement</a:t>
            </a:r>
            <a:endParaRPr lang="en-PK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anose="020B0602020104020603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385E156-2634-5D35-A169-C6A7450F1F7B}"/>
              </a:ext>
            </a:extLst>
          </p:cNvPr>
          <p:cNvSpPr/>
          <p:nvPr/>
        </p:nvSpPr>
        <p:spPr>
          <a:xfrm>
            <a:off x="3737112" y="868381"/>
            <a:ext cx="8454887" cy="5452169"/>
          </a:xfrm>
          <a:prstGeom prst="rect">
            <a:avLst/>
          </a:prstGeom>
          <a:solidFill>
            <a:srgbClr val="82000F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975506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2F613AE-4302-A549-36CE-9DBA5ED90440}"/>
              </a:ext>
            </a:extLst>
          </p:cNvPr>
          <p:cNvSpPr/>
          <p:nvPr/>
        </p:nvSpPr>
        <p:spPr>
          <a:xfrm>
            <a:off x="0" y="0"/>
            <a:ext cx="4552950" cy="6858000"/>
          </a:xfrm>
          <a:prstGeom prst="rect">
            <a:avLst/>
          </a:prstGeom>
          <a:solidFill>
            <a:schemeClr val="tx1">
              <a:lumMod val="50000"/>
            </a:schemeClr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anose="020B0602020104020603" pitchFamily="34" charset="0"/>
              </a:rPr>
              <a:t>Research Question</a:t>
            </a:r>
          </a:p>
          <a:p>
            <a:pPr algn="ctr"/>
            <a:r>
              <a:rPr lang="en-GB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anose="020B0602020104020603" pitchFamily="34" charset="0"/>
              </a:rPr>
              <a:t>Research Objectives</a:t>
            </a:r>
          </a:p>
          <a:p>
            <a:pPr algn="ctr"/>
            <a:r>
              <a:rPr lang="en-GB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anose="020B0602020104020603" pitchFamily="34" charset="0"/>
              </a:rPr>
              <a:t>(Which ever is applicable)</a:t>
            </a:r>
            <a:endParaRPr lang="en-PK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anose="020B0602020104020603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385E156-2634-5D35-A169-C6A7450F1F7B}"/>
              </a:ext>
            </a:extLst>
          </p:cNvPr>
          <p:cNvSpPr/>
          <p:nvPr/>
        </p:nvSpPr>
        <p:spPr>
          <a:xfrm>
            <a:off x="4357315" y="868381"/>
            <a:ext cx="7834684" cy="5452169"/>
          </a:xfrm>
          <a:prstGeom prst="rect">
            <a:avLst/>
          </a:prstGeom>
          <a:solidFill>
            <a:srgbClr val="82000F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4234442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2F613AE-4302-A549-36CE-9DBA5ED90440}"/>
              </a:ext>
            </a:extLst>
          </p:cNvPr>
          <p:cNvSpPr/>
          <p:nvPr/>
        </p:nvSpPr>
        <p:spPr>
          <a:xfrm>
            <a:off x="0" y="0"/>
            <a:ext cx="4552950" cy="6858000"/>
          </a:xfrm>
          <a:prstGeom prst="rect">
            <a:avLst/>
          </a:prstGeom>
          <a:solidFill>
            <a:schemeClr val="tx1">
              <a:lumMod val="50000"/>
            </a:schemeClr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anose="020B0602020104020603" pitchFamily="34" charset="0"/>
              </a:rPr>
              <a:t>Methodology</a:t>
            </a:r>
            <a:endParaRPr lang="en-PK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anose="020B0602020104020603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385E156-2634-5D35-A169-C6A7450F1F7B}"/>
              </a:ext>
            </a:extLst>
          </p:cNvPr>
          <p:cNvSpPr/>
          <p:nvPr/>
        </p:nvSpPr>
        <p:spPr>
          <a:xfrm>
            <a:off x="3737112" y="868381"/>
            <a:ext cx="8454887" cy="5452169"/>
          </a:xfrm>
          <a:prstGeom prst="rect">
            <a:avLst/>
          </a:prstGeom>
          <a:solidFill>
            <a:srgbClr val="82000F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2197560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2F613AE-4302-A549-36CE-9DBA5ED90440}"/>
              </a:ext>
            </a:extLst>
          </p:cNvPr>
          <p:cNvSpPr/>
          <p:nvPr/>
        </p:nvSpPr>
        <p:spPr>
          <a:xfrm>
            <a:off x="0" y="0"/>
            <a:ext cx="4552950" cy="6858000"/>
          </a:xfrm>
          <a:prstGeom prst="rect">
            <a:avLst/>
          </a:prstGeom>
          <a:solidFill>
            <a:schemeClr val="tx1">
              <a:lumMod val="50000"/>
            </a:schemeClr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anose="020B0602020104020603" pitchFamily="34" charset="0"/>
              </a:rPr>
              <a:t>Results</a:t>
            </a:r>
            <a:endParaRPr lang="en-PK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anose="020B0602020104020603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385E156-2634-5D35-A169-C6A7450F1F7B}"/>
              </a:ext>
            </a:extLst>
          </p:cNvPr>
          <p:cNvSpPr/>
          <p:nvPr/>
        </p:nvSpPr>
        <p:spPr>
          <a:xfrm>
            <a:off x="3737112" y="868381"/>
            <a:ext cx="8454887" cy="5452169"/>
          </a:xfrm>
          <a:prstGeom prst="rect">
            <a:avLst/>
          </a:prstGeom>
          <a:solidFill>
            <a:srgbClr val="82000F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1463180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2F613AE-4302-A549-36CE-9DBA5ED90440}"/>
              </a:ext>
            </a:extLst>
          </p:cNvPr>
          <p:cNvSpPr/>
          <p:nvPr/>
        </p:nvSpPr>
        <p:spPr>
          <a:xfrm>
            <a:off x="0" y="0"/>
            <a:ext cx="4552950" cy="6858000"/>
          </a:xfrm>
          <a:prstGeom prst="rect">
            <a:avLst/>
          </a:prstGeom>
          <a:solidFill>
            <a:schemeClr val="tx1">
              <a:lumMod val="50000"/>
            </a:schemeClr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anose="020B0602020104020603" pitchFamily="34" charset="0"/>
              </a:rPr>
              <a:t>Policy Implication </a:t>
            </a:r>
            <a:endParaRPr lang="en-PK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anose="020B0602020104020603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385E156-2634-5D35-A169-C6A7450F1F7B}"/>
              </a:ext>
            </a:extLst>
          </p:cNvPr>
          <p:cNvSpPr/>
          <p:nvPr/>
        </p:nvSpPr>
        <p:spPr>
          <a:xfrm>
            <a:off x="4293704" y="868381"/>
            <a:ext cx="7898295" cy="5452169"/>
          </a:xfrm>
          <a:prstGeom prst="rect">
            <a:avLst/>
          </a:prstGeom>
          <a:solidFill>
            <a:srgbClr val="82000F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1310202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B77BB5B4-30B5-3C54-9ED2-73B03FDD8DD8}"/>
              </a:ext>
            </a:extLst>
          </p:cNvPr>
          <p:cNvSpPr/>
          <p:nvPr/>
        </p:nvSpPr>
        <p:spPr>
          <a:xfrm rot="5400000">
            <a:off x="5618947" y="-1500378"/>
            <a:ext cx="954107" cy="1219200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K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550322D-D28A-C881-0563-1958C31FFF3B}"/>
              </a:ext>
            </a:extLst>
          </p:cNvPr>
          <p:cNvSpPr txBox="1"/>
          <p:nvPr/>
        </p:nvSpPr>
        <p:spPr>
          <a:xfrm>
            <a:off x="2303801" y="5165166"/>
            <a:ext cx="82677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800" dirty="0">
                <a:latin typeface="Tw Cen MT" panose="020B0602020104020603" pitchFamily="34" charset="0"/>
              </a:rPr>
              <a:t>We look forward to welcoming you and making your participation as convenient and enjoyable as possible.</a:t>
            </a:r>
            <a:endParaRPr lang="en-PK" sz="2800" dirty="0">
              <a:latin typeface="Tw Cen MT" panose="020B0602020104020603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6AAF2E8-4813-CC6E-D381-05D8606D63F2}"/>
              </a:ext>
            </a:extLst>
          </p:cNvPr>
          <p:cNvSpPr txBox="1"/>
          <p:nvPr/>
        </p:nvSpPr>
        <p:spPr>
          <a:xfrm>
            <a:off x="3075928" y="3934050"/>
            <a:ext cx="60960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80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anose="020B0602020104020603" pitchFamily="34" charset="0"/>
              </a:rPr>
              <a:t>THANK YOU</a:t>
            </a:r>
            <a:endParaRPr lang="en-PK" sz="8000" b="1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anose="020B0602020104020603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C0FDA2B-B1AF-D83A-9169-F0FB17EEFC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1562" y="137423"/>
            <a:ext cx="3907602" cy="3907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2559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/>
      <p:bldP spid="15" grpId="0"/>
    </p:bldLst>
  </p:timing>
</p:sld>
</file>

<file path=ppt/theme/theme1.xml><?xml version="1.0" encoding="utf-8"?>
<a:theme xmlns:a="http://schemas.openxmlformats.org/drawingml/2006/main" name="Animated Intro for Social Media Platforms by Slidesgo">
  <a:themeElements>
    <a:clrScheme name="Animated Intro for Social Media Platforms">
      <a:dk1>
        <a:srgbClr val="241B5F"/>
      </a:dk1>
      <a:lt1>
        <a:srgbClr val="FDFAE1"/>
      </a:lt1>
      <a:dk2>
        <a:srgbClr val="4A4DE9"/>
      </a:dk2>
      <a:lt2>
        <a:srgbClr val="FFB400"/>
      </a:lt2>
      <a:accent1>
        <a:srgbClr val="FF5A00"/>
      </a:accent1>
      <a:accent2>
        <a:srgbClr val="FF6273"/>
      </a:accent2>
      <a:accent3>
        <a:srgbClr val="FF95A1"/>
      </a:accent3>
      <a:accent4>
        <a:srgbClr val="F3DCC6"/>
      </a:accent4>
      <a:accent5>
        <a:srgbClr val="FFFFFF"/>
      </a:accent5>
      <a:accent6>
        <a:srgbClr val="FFFFFF"/>
      </a:accent6>
      <a:hlink>
        <a:srgbClr val="000000"/>
      </a:hlink>
      <a:folHlink>
        <a:srgbClr val="0000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8526</TotalTime>
  <Words>67</Words>
  <Application>Microsoft Office PowerPoint</Application>
  <PresentationFormat>Widescreen</PresentationFormat>
  <Paragraphs>20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Arial</vt:lpstr>
      <vt:lpstr>Bebas Neue</vt:lpstr>
      <vt:lpstr>Calibri</vt:lpstr>
      <vt:lpstr>Chivo</vt:lpstr>
      <vt:lpstr>DM Serif Display</vt:lpstr>
      <vt:lpstr>Lato</vt:lpstr>
      <vt:lpstr>Montserrat Medium</vt:lpstr>
      <vt:lpstr>Tw Cen MT</vt:lpstr>
      <vt:lpstr>Animated Intro for Social Media Platforms by Slidesgo</vt:lpstr>
      <vt:lpstr>BREAKING BARRIERS THROUGH DIVERSITY &amp; INCLUSIVITY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Jannat Ahmed</dc:creator>
  <cp:lastModifiedBy>Shaheryar Naveed</cp:lastModifiedBy>
  <cp:revision>16</cp:revision>
  <dcterms:created xsi:type="dcterms:W3CDTF">2023-11-22T16:42:05Z</dcterms:created>
  <dcterms:modified xsi:type="dcterms:W3CDTF">2024-01-04T07:27:39Z</dcterms:modified>
</cp:coreProperties>
</file>